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7" r:id="rId11"/>
    <p:sldId id="268" r:id="rId12"/>
    <p:sldId id="270" r:id="rId13"/>
    <p:sldId id="271" r:id="rId14"/>
    <p:sldId id="273" r:id="rId15"/>
    <p:sldId id="276" r:id="rId16"/>
    <p:sldId id="274" r:id="rId17"/>
    <p:sldId id="272" r:id="rId18"/>
    <p:sldId id="263" r:id="rId19"/>
    <p:sldId id="26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2115" autoAdjust="0"/>
  </p:normalViewPr>
  <p:slideViewPr>
    <p:cSldViewPr snapToGrid="0">
      <p:cViewPr varScale="1">
        <p:scale>
          <a:sx n="105" d="100"/>
          <a:sy n="105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0A033-D12D-470F-8621-5F0E85F649D7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53FFF-4306-4757-9133-94A3703E6B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48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在運輸領域，疲勞反應和感覺是在超載或是欠載的</a:t>
            </a:r>
            <a:r>
              <a:rPr lang="en-US" altLang="zh-TW" dirty="0"/>
              <a:t>(</a:t>
            </a:r>
            <a:r>
              <a:rPr lang="zh-TW" altLang="en-US" dirty="0"/>
              <a:t>工作沒有挑戰感產生頭痛、疲勞，容易生病等症狀</a:t>
            </a:r>
            <a:r>
              <a:rPr lang="en-US" altLang="zh-TW" dirty="0"/>
              <a:t>)</a:t>
            </a:r>
            <a:r>
              <a:rPr lang="zh-TW" altLang="en-US" dirty="0"/>
              <a:t>的狀況下發生</a:t>
            </a:r>
            <a:endParaRPr lang="en-US" altLang="zh-TW" dirty="0"/>
          </a:p>
          <a:p>
            <a:r>
              <a:rPr lang="zh-TW" altLang="en-US" dirty="0"/>
              <a:t>被動疲勞：長時間駕駛幾乎甚麼都不做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53FFF-4306-4757-9133-94A3703E6B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891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即潛水員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飛行員的資源可以定義為用於加工的“燃料”或“能源”的儲存庫</a:t>
            </a:r>
            <a:endParaRPr lang="en-US" altLang="zh-TW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例如在汽車的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GPS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地圖中查找彎路，管理駕駛艙內的複雜儀表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53FFF-4306-4757-9133-94A3703E6B3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11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精力調節理論：根據不斷變化的需求做出相應的努力，因此在被動疲勞的條件下，使用很少的精力和資源來保持他們的情況警覺意識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降低他們的績效標準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被動疲勞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甚至比情境警覺不足，沒有任何明顯的身體困倦症狀（例如疲倦的眼睛）對駕駛員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駕駛員安全具有更高的風險。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53FFF-4306-4757-9133-94A3703E6B3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06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>
                <a:sym typeface="Wingdings" panose="05000000000000000000" pitchFamily="2" charset="2"/>
              </a:rPr>
              <a:t>Delta</a:t>
            </a:r>
            <a:r>
              <a:rPr lang="zh-TW" altLang="en-US" dirty="0">
                <a:sym typeface="Wingdings" panose="05000000000000000000" pitchFamily="2" charset="2"/>
              </a:rPr>
              <a:t> </a:t>
            </a:r>
            <a:r>
              <a:rPr lang="en-US" altLang="zh-TW" dirty="0">
                <a:sym typeface="Wingdings" panose="05000000000000000000" pitchFamily="2" charset="2"/>
              </a:rPr>
              <a:t>theta(</a:t>
            </a:r>
            <a:r>
              <a:rPr lang="zh-TW" altLang="en-US" dirty="0">
                <a:sym typeface="Wingdings" panose="05000000000000000000" pitchFamily="2" charset="2"/>
              </a:rPr>
              <a:t>額葉、中央和枕骨區上方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  <a:r>
              <a:rPr lang="zh-TW" altLang="en-US" dirty="0">
                <a:sym typeface="Wingdings" panose="05000000000000000000" pitchFamily="2" charset="2"/>
              </a:rPr>
              <a:t> </a:t>
            </a:r>
            <a:r>
              <a:rPr lang="en-US" altLang="zh-TW" dirty="0">
                <a:sym typeface="Wingdings" panose="05000000000000000000" pitchFamily="2" charset="2"/>
              </a:rPr>
              <a:t>alpha(</a:t>
            </a:r>
            <a:r>
              <a:rPr lang="zh-TW" altLang="en-US" dirty="0">
                <a:sym typeface="Wingdings" panose="05000000000000000000" pitchFamily="2" charset="2"/>
              </a:rPr>
              <a:t>中央、頂葉和枕骨區域上方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  <a:r>
              <a:rPr lang="zh-TW" altLang="en-US" dirty="0">
                <a:sym typeface="Wingdings" panose="05000000000000000000" pitchFamily="2" charset="2"/>
              </a:rPr>
              <a:t> </a:t>
            </a:r>
            <a:r>
              <a:rPr lang="en-US" altLang="zh-TW" dirty="0">
                <a:sym typeface="Wingdings" panose="05000000000000000000" pitchFamily="2" charset="2"/>
              </a:rPr>
              <a:t>beta(</a:t>
            </a:r>
            <a:r>
              <a:rPr lang="zh-TW" altLang="en-US" dirty="0">
                <a:sym typeface="Wingdings" panose="05000000000000000000" pitchFamily="2" charset="2"/>
              </a:rPr>
              <a:t>額葉、中央和顳部區域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  <a:endParaRPr lang="en-US" altLang="zh-TW" dirty="0"/>
          </a:p>
          <a:p>
            <a:r>
              <a:rPr lang="zh-TW" altLang="en-US" dirty="0"/>
              <a:t>根據腦電圖中不同功率帶所記錄的波型，推斷大腦的疲勞、情緒、認知過程、警覺減退的狀況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53FFF-4306-4757-9133-94A3703E6B3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511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因為精神疲勞的出現會干擾腦電信號活動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53FFF-4306-4757-9133-94A3703E6B3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316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650528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81199" y="3397133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3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2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83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07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6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946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9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97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2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48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78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22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531621"/>
            <a:ext cx="9872871" cy="4564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DA6D783-0A67-44AD-B356-0C951E1F6EBE}" type="datetimeFigureOut">
              <a:rPr lang="zh-TW" altLang="en-US" smtClean="0"/>
              <a:t>2020/7/15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05A8429-9A48-4062-99E2-C9BAB0EE2E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51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15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457200" indent="-18288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731520" indent="-18288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005840" indent="-18288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280160" indent="-18288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C87B5-1B52-4C96-BFCE-34446F16FD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cap="none" dirty="0">
                <a:solidFill>
                  <a:schemeClr val="accent4"/>
                </a:solidFill>
              </a:rPr>
              <a:t>Detecting fatigue in car drivers and aircraft pilots by using non-invasive</a:t>
            </a:r>
            <a:r>
              <a:rPr lang="zh-TW" altLang="en-US" sz="3200" cap="none" dirty="0">
                <a:solidFill>
                  <a:schemeClr val="accent4"/>
                </a:solidFill>
              </a:rPr>
              <a:t> </a:t>
            </a:r>
            <a:r>
              <a:rPr lang="en-US" altLang="zh-TW" sz="3200" cap="none" dirty="0">
                <a:solidFill>
                  <a:schemeClr val="accent4"/>
                </a:solidFill>
              </a:rPr>
              <a:t>measures: the value of differentiation of sleepiness and mental fatigue</a:t>
            </a:r>
            <a:endParaRPr lang="zh-TW" altLang="en-US" sz="3200" cap="none" dirty="0">
              <a:solidFill>
                <a:schemeClr val="accent4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CEF4E1C-0F7C-4289-96EB-FEC1EF324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Xinyun</a:t>
            </a:r>
            <a:r>
              <a:rPr lang="en-US" altLang="zh-TW" dirty="0"/>
              <a:t> Hu, Gabriel </a:t>
            </a:r>
            <a:r>
              <a:rPr lang="en-US" altLang="zh-TW" dirty="0" err="1"/>
              <a:t>Lodewijks</a:t>
            </a:r>
            <a:endParaRPr lang="en-US" altLang="zh-TW" dirty="0"/>
          </a:p>
          <a:p>
            <a:r>
              <a:rPr lang="en-US" altLang="zh-TW" dirty="0"/>
              <a:t>Journal of Safety Research 72 (2020) 173–187</a:t>
            </a:r>
          </a:p>
        </p:txBody>
      </p:sp>
    </p:spTree>
    <p:extLst>
      <p:ext uri="{BB962C8B-B14F-4D97-AF65-F5344CB8AC3E}">
        <p14:creationId xmlns:p14="http://schemas.microsoft.com/office/powerpoint/2010/main" val="103073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82A613-A7AC-43F5-B3FE-373F7E0BC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非侵入性疲勞測定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F271B-94A1-4872-9654-3B8A4E2ED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經過廣泛的回顧及總結各種非侵入性措施，以分析汽車駕駛者及飛行員的疲勞，將非侵入性措施分為「主觀」、「行為」和「生理」</a:t>
            </a:r>
            <a:endParaRPr lang="en-US" altLang="zh-TW" dirty="0"/>
          </a:p>
          <a:p>
            <a:r>
              <a:rPr lang="zh-TW" altLang="en-US" dirty="0"/>
              <a:t>疲勞的定義通常是非常模糊和多維度的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以精神疲勞和嗜睡作為主要重點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使用神經心理生理信號</a:t>
            </a:r>
            <a:r>
              <a:rPr lang="en-US" altLang="zh-TW" dirty="0">
                <a:sym typeface="Wingdings" panose="05000000000000000000" pitchFamily="2" charset="2"/>
              </a:rPr>
              <a:t>——EEG/ECG/EOG</a:t>
            </a:r>
            <a:r>
              <a:rPr lang="zh-TW" altLang="en-US" dirty="0">
                <a:sym typeface="Wingdings" panose="05000000000000000000" pitchFamily="2" charset="2"/>
              </a:rPr>
              <a:t>作為疲勞的生理指標，其中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Lal and Craig(2001)</a:t>
            </a:r>
            <a:r>
              <a:rPr lang="zh-TW" altLang="en-US" dirty="0">
                <a:sym typeface="Wingdings" panose="05000000000000000000" pitchFamily="2" charset="2"/>
              </a:rPr>
              <a:t>認為</a:t>
            </a:r>
            <a:r>
              <a:rPr lang="en-US" altLang="zh-TW" dirty="0">
                <a:sym typeface="Wingdings" panose="05000000000000000000" pitchFamily="2" charset="2"/>
              </a:rPr>
              <a:t>EGG</a:t>
            </a:r>
            <a:r>
              <a:rPr lang="zh-TW" altLang="en-US" dirty="0">
                <a:sym typeface="Wingdings" panose="05000000000000000000" pitchFamily="2" charset="2"/>
              </a:rPr>
              <a:t>是表示駕駛者疲勞的最有希望的措施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腦波圖被公認為評估駕駛者和飛行員疲勞的「黃金標準」，信號來自皮質神經細胞的抑制和興奮後突出的電位，而該電位是通過分布在頭皮表面的電極去進行測量的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el-GR" altLang="zh-TW" dirty="0">
                <a:sym typeface="Wingdings" panose="05000000000000000000" pitchFamily="2" charset="2"/>
              </a:rPr>
              <a:t>δ</a:t>
            </a:r>
            <a:r>
              <a:rPr lang="en-US" altLang="zh-TW" dirty="0">
                <a:sym typeface="Wingdings" panose="05000000000000000000" pitchFamily="2" charset="2"/>
              </a:rPr>
              <a:t>(0.5-4Hz)</a:t>
            </a:r>
            <a:r>
              <a:rPr lang="zh-TW" altLang="en-US" dirty="0">
                <a:sym typeface="Wingdings" panose="05000000000000000000" pitchFamily="2" charset="2"/>
              </a:rPr>
              <a:t>   </a:t>
            </a:r>
            <a:r>
              <a:rPr lang="el-GR" altLang="zh-TW" dirty="0">
                <a:sym typeface="Wingdings" panose="05000000000000000000" pitchFamily="2" charset="2"/>
              </a:rPr>
              <a:t>θ</a:t>
            </a:r>
            <a:r>
              <a:rPr lang="en-US" altLang="zh-TW" dirty="0">
                <a:sym typeface="Wingdings" panose="05000000000000000000" pitchFamily="2" charset="2"/>
              </a:rPr>
              <a:t>(4-7Hz)</a:t>
            </a:r>
            <a:r>
              <a:rPr lang="zh-TW" altLang="en-US" dirty="0">
                <a:sym typeface="Wingdings" panose="05000000000000000000" pitchFamily="2" charset="2"/>
              </a:rPr>
              <a:t>  </a:t>
            </a:r>
            <a:r>
              <a:rPr lang="en-US" altLang="zh-TW" dirty="0">
                <a:sym typeface="Wingdings" panose="05000000000000000000" pitchFamily="2" charset="2"/>
              </a:rPr>
              <a:t> </a:t>
            </a:r>
            <a:r>
              <a:rPr lang="el-GR" altLang="zh-TW" dirty="0">
                <a:sym typeface="Wingdings" panose="05000000000000000000" pitchFamily="2" charset="2"/>
              </a:rPr>
              <a:t>α</a:t>
            </a:r>
            <a:r>
              <a:rPr lang="en-US" altLang="zh-TW" dirty="0">
                <a:sym typeface="Wingdings" panose="05000000000000000000" pitchFamily="2" charset="2"/>
              </a:rPr>
              <a:t>(8-13Hz)</a:t>
            </a:r>
            <a:r>
              <a:rPr lang="zh-TW" altLang="en-US" dirty="0">
                <a:sym typeface="Wingdings" panose="05000000000000000000" pitchFamily="2" charset="2"/>
              </a:rPr>
              <a:t>   </a:t>
            </a:r>
            <a:r>
              <a:rPr lang="el-GR" altLang="zh-TW" dirty="0">
                <a:sym typeface="Wingdings" panose="05000000000000000000" pitchFamily="2" charset="2"/>
              </a:rPr>
              <a:t>β</a:t>
            </a:r>
            <a:r>
              <a:rPr lang="en-US" altLang="zh-TW" dirty="0">
                <a:sym typeface="Wingdings" panose="05000000000000000000" pitchFamily="2" charset="2"/>
              </a:rPr>
              <a:t>(14-30Hz)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13C538B-5335-48E9-8F8C-99A2E6EA94ED}"/>
              </a:ext>
            </a:extLst>
          </p:cNvPr>
          <p:cNvSpPr/>
          <p:nvPr/>
        </p:nvSpPr>
        <p:spPr>
          <a:xfrm>
            <a:off x="6679718" y="2087360"/>
            <a:ext cx="216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Lohani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al.(2019)</a:t>
            </a:r>
          </a:p>
        </p:txBody>
      </p:sp>
    </p:spTree>
    <p:extLst>
      <p:ext uri="{BB962C8B-B14F-4D97-AF65-F5344CB8AC3E}">
        <p14:creationId xmlns:p14="http://schemas.microsoft.com/office/powerpoint/2010/main" val="105887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B335E5-FFD4-4E9D-B869-E145D9CFB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駕駛時的腦電圖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46F35-9A9B-4ACC-9AE0-516C8DD79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隨著疲勞的增加，</a:t>
            </a:r>
            <a:r>
              <a:rPr lang="el-GR" altLang="zh-TW" dirty="0">
                <a:sym typeface="Wingdings" panose="05000000000000000000" pitchFamily="2" charset="2"/>
              </a:rPr>
              <a:t> α</a:t>
            </a:r>
            <a:r>
              <a:rPr lang="zh-TW" altLang="en-US" dirty="0">
                <a:sym typeface="Wingdings" panose="05000000000000000000" pitchFamily="2" charset="2"/>
              </a:rPr>
              <a:t>和</a:t>
            </a:r>
            <a:r>
              <a:rPr lang="el-GR" altLang="zh-TW" dirty="0">
                <a:sym typeface="Wingdings" panose="05000000000000000000" pitchFamily="2" charset="2"/>
              </a:rPr>
              <a:t>θ</a:t>
            </a:r>
            <a:r>
              <a:rPr lang="zh-TW" altLang="en-US" dirty="0">
                <a:sym typeface="Wingdings" panose="05000000000000000000" pitchFamily="2" charset="2"/>
              </a:rPr>
              <a:t>的譜帶上的功率會增加，在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Craig</a:t>
            </a:r>
            <a:r>
              <a:rPr lang="zh-TW" altLang="en-US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et</a:t>
            </a:r>
            <a:r>
              <a:rPr lang="zh-TW" altLang="en-US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al.(2012)</a:t>
            </a:r>
            <a:r>
              <a:rPr lang="zh-TW" altLang="en-US" dirty="0">
                <a:sym typeface="Wingdings" panose="05000000000000000000" pitchFamily="2" charset="2"/>
              </a:rPr>
              <a:t>進行</a:t>
            </a:r>
            <a:r>
              <a:rPr lang="en-US" altLang="zh-TW" dirty="0">
                <a:sym typeface="Wingdings" panose="05000000000000000000" pitchFamily="2" charset="2"/>
              </a:rPr>
              <a:t>2</a:t>
            </a:r>
            <a:r>
              <a:rPr lang="zh-TW" altLang="en-US" dirty="0">
                <a:sym typeface="Wingdings" panose="05000000000000000000" pitchFamily="2" charset="2"/>
              </a:rPr>
              <a:t>個小時的單調駕駛模擬實驗，受測者有明顯的嗜睡狀況，例如：長時間閉眼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Zhao, Zhao, Liu, and Zheng(2012)</a:t>
            </a:r>
            <a:r>
              <a:rPr lang="zh-TW" altLang="en-US" dirty="0">
                <a:sym typeface="Wingdings" panose="05000000000000000000" pitchFamily="2" charset="2"/>
              </a:rPr>
              <a:t>進行了類似的</a:t>
            </a:r>
            <a:r>
              <a:rPr lang="en-US" altLang="zh-TW" dirty="0">
                <a:sym typeface="Wingdings" panose="05000000000000000000" pitchFamily="2" charset="2"/>
              </a:rPr>
              <a:t>1.5</a:t>
            </a:r>
            <a:r>
              <a:rPr lang="zh-TW" altLang="en-US" dirty="0">
                <a:sym typeface="Wingdings" panose="05000000000000000000" pitchFamily="2" charset="2"/>
              </a:rPr>
              <a:t>小時的駕駛模擬實驗，</a:t>
            </a:r>
            <a:r>
              <a:rPr lang="el-GR" altLang="zh-TW" dirty="0">
                <a:sym typeface="Wingdings" panose="05000000000000000000" pitchFamily="2" charset="2"/>
              </a:rPr>
              <a:t> </a:t>
            </a:r>
            <a:r>
              <a:rPr lang="zh-TW" altLang="en-US" dirty="0">
                <a:sym typeface="Wingdings" panose="05000000000000000000" pitchFamily="2" charset="2"/>
              </a:rPr>
              <a:t>觀察到在</a:t>
            </a:r>
            <a:r>
              <a:rPr lang="el-GR" altLang="zh-TW" dirty="0">
                <a:sym typeface="Wingdings" panose="05000000000000000000" pitchFamily="2" charset="2"/>
              </a:rPr>
              <a:t>α</a:t>
            </a:r>
            <a:r>
              <a:rPr lang="zh-TW" altLang="en-US" dirty="0">
                <a:sym typeface="Wingdings" panose="05000000000000000000" pitchFamily="2" charset="2"/>
              </a:rPr>
              <a:t>和</a:t>
            </a:r>
            <a:r>
              <a:rPr lang="el-GR" altLang="zh-TW" dirty="0">
                <a:sym typeface="Wingdings" panose="05000000000000000000" pitchFamily="2" charset="2"/>
              </a:rPr>
              <a:t>θ</a:t>
            </a:r>
            <a:r>
              <a:rPr lang="zh-TW" altLang="en-US" dirty="0">
                <a:sym typeface="Wingdings" panose="05000000000000000000" pitchFamily="2" charset="2"/>
              </a:rPr>
              <a:t>帶的平均功率值增加，而在</a:t>
            </a:r>
            <a:r>
              <a:rPr lang="el-GR" altLang="zh-TW" dirty="0">
                <a:sym typeface="Wingdings" panose="05000000000000000000" pitchFamily="2" charset="2"/>
              </a:rPr>
              <a:t>β</a:t>
            </a:r>
            <a:r>
              <a:rPr lang="zh-TW" altLang="en-US" dirty="0">
                <a:sym typeface="Wingdings" panose="05000000000000000000" pitchFamily="2" charset="2"/>
              </a:rPr>
              <a:t>帶的平均功率值則減小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>
                <a:sym typeface="Wingdings" panose="05000000000000000000" pitchFamily="2" charset="2"/>
              </a:rPr>
              <a:t>在駕駛研究中，精神疲勞和嗜睡會加劇對</a:t>
            </a:r>
            <a:r>
              <a:rPr lang="el-GR" altLang="zh-TW" dirty="0">
                <a:sym typeface="Wingdings" panose="05000000000000000000" pitchFamily="2" charset="2"/>
              </a:rPr>
              <a:t>α</a:t>
            </a:r>
            <a:r>
              <a:rPr lang="zh-TW" altLang="en-US" dirty="0">
                <a:sym typeface="Wingdings" panose="05000000000000000000" pitchFamily="2" charset="2"/>
              </a:rPr>
              <a:t>、</a:t>
            </a:r>
            <a:r>
              <a:rPr lang="el-GR" altLang="zh-TW" dirty="0">
                <a:sym typeface="Wingdings" panose="05000000000000000000" pitchFamily="2" charset="2"/>
              </a:rPr>
              <a:t> θ</a:t>
            </a:r>
            <a:r>
              <a:rPr lang="zh-TW" altLang="en-US" dirty="0">
                <a:sym typeface="Wingdings" panose="05000000000000000000" pitchFamily="2" charset="2"/>
              </a:rPr>
              <a:t>和</a:t>
            </a:r>
            <a:r>
              <a:rPr lang="el-GR" altLang="zh-TW" dirty="0">
                <a:sym typeface="Wingdings" panose="05000000000000000000" pitchFamily="2" charset="2"/>
              </a:rPr>
              <a:t>β</a:t>
            </a:r>
            <a:r>
              <a:rPr lang="zh-TW" altLang="en-US" dirty="0">
                <a:sym typeface="Wingdings" panose="05000000000000000000" pitchFamily="2" charset="2"/>
              </a:rPr>
              <a:t>帶的影響，兩種狀況可能對某個頻段的功率變化會產生相同的影響，而對其他頻段的影響則相反，例如：嗜睡會增加</a:t>
            </a:r>
            <a:r>
              <a:rPr lang="el-GR" altLang="zh-TW" dirty="0">
                <a:sym typeface="Wingdings" panose="05000000000000000000" pitchFamily="2" charset="2"/>
              </a:rPr>
              <a:t>α</a:t>
            </a:r>
            <a:r>
              <a:rPr lang="zh-TW" altLang="en-US" dirty="0">
                <a:sym typeface="Wingdings" panose="05000000000000000000" pitchFamily="2" charset="2"/>
              </a:rPr>
              <a:t>和</a:t>
            </a:r>
            <a:r>
              <a:rPr lang="el-GR" altLang="zh-TW" dirty="0">
                <a:sym typeface="Wingdings" panose="05000000000000000000" pitchFamily="2" charset="2"/>
              </a:rPr>
              <a:t>β</a:t>
            </a:r>
            <a:r>
              <a:rPr lang="zh-TW" altLang="en-US" dirty="0">
                <a:sym typeface="Wingdings" panose="05000000000000000000" pitchFamily="2" charset="2"/>
              </a:rPr>
              <a:t>帶的能量；而精神疲勞時，</a:t>
            </a:r>
            <a:r>
              <a:rPr lang="el-GR" altLang="zh-TW" dirty="0">
                <a:sym typeface="Wingdings" panose="05000000000000000000" pitchFamily="2" charset="2"/>
              </a:rPr>
              <a:t> α</a:t>
            </a:r>
            <a:r>
              <a:rPr lang="zh-TW" altLang="en-US" dirty="0">
                <a:sym typeface="Wingdings" panose="05000000000000000000" pitchFamily="2" charset="2"/>
              </a:rPr>
              <a:t>增加，但</a:t>
            </a:r>
            <a:r>
              <a:rPr lang="el-GR" altLang="zh-TW" dirty="0">
                <a:sym typeface="Wingdings" panose="05000000000000000000" pitchFamily="2" charset="2"/>
              </a:rPr>
              <a:t>β</a:t>
            </a:r>
            <a:r>
              <a:rPr lang="zh-TW" altLang="en-US" dirty="0">
                <a:sym typeface="Wingdings" panose="05000000000000000000" pitchFamily="2" charset="2"/>
              </a:rPr>
              <a:t>減少</a:t>
            </a:r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274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57D614-CB9A-4EB3-8FA5-618BC263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飛行時的腦電圖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F8D426-1C50-4E50-9792-F6CAB3A3E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從晚上</a:t>
            </a:r>
            <a:r>
              <a:rPr lang="en-US" altLang="zh-TW" dirty="0"/>
              <a:t>20:45</a:t>
            </a:r>
            <a:r>
              <a:rPr lang="zh-TW" altLang="en-US" dirty="0"/>
              <a:t>到隔日早上</a:t>
            </a:r>
            <a:r>
              <a:rPr lang="en-US" altLang="zh-TW" dirty="0"/>
              <a:t>9:00</a:t>
            </a:r>
            <a:r>
              <a:rPr lang="zh-TW" altLang="en-US" dirty="0"/>
              <a:t>檢視實際飛行</a:t>
            </a:r>
            <a:r>
              <a:rPr lang="en-US" altLang="zh-TW" dirty="0"/>
              <a:t>(</a:t>
            </a:r>
            <a:r>
              <a:rPr lang="zh-TW" altLang="en-US" dirty="0"/>
              <a:t>每次飛行前和兩次飛行後</a:t>
            </a:r>
            <a:r>
              <a:rPr lang="en-US" altLang="zh-TW" dirty="0"/>
              <a:t>)</a:t>
            </a:r>
            <a:r>
              <a:rPr lang="zh-TW" altLang="en-US" dirty="0"/>
              <a:t>和實驗環境</a:t>
            </a:r>
            <a:r>
              <a:rPr lang="en-US" altLang="zh-TW" dirty="0"/>
              <a:t>(</a:t>
            </a:r>
            <a:r>
              <a:rPr lang="zh-TW" altLang="en-US" dirty="0"/>
              <a:t>在實驗室進行三次測試</a:t>
            </a:r>
            <a:r>
              <a:rPr lang="en-US" altLang="zh-TW" dirty="0"/>
              <a:t>)</a:t>
            </a:r>
            <a:r>
              <a:rPr lang="zh-TW" altLang="en-US" dirty="0"/>
              <a:t>中的</a:t>
            </a:r>
            <a:r>
              <a:rPr lang="en-US" altLang="zh-TW" dirty="0"/>
              <a:t>EEG</a:t>
            </a:r>
            <a:r>
              <a:rPr lang="zh-TW" altLang="en-US" dirty="0"/>
              <a:t>功率變化，而不論哪種環境，</a:t>
            </a:r>
            <a:r>
              <a:rPr lang="el-GR" altLang="zh-TW" dirty="0"/>
              <a:t>θ</a:t>
            </a:r>
            <a:r>
              <a:rPr lang="zh-TW" altLang="en-US" dirty="0"/>
              <a:t>和</a:t>
            </a:r>
            <a:r>
              <a:rPr lang="el-GR" altLang="zh-TW" dirty="0"/>
              <a:t>β</a:t>
            </a:r>
            <a:r>
              <a:rPr lang="zh-TW" altLang="en-US" dirty="0"/>
              <a:t>的活性都增加，表示睡眠不足的精神疲勞；但</a:t>
            </a:r>
            <a:r>
              <a:rPr lang="el-GR" altLang="zh-TW" dirty="0"/>
              <a:t>α</a:t>
            </a:r>
            <a:r>
              <a:rPr lang="zh-TW" altLang="en-US" dirty="0"/>
              <a:t>則是兩種環境不一致，對於</a:t>
            </a:r>
            <a:r>
              <a:rPr lang="el-GR" altLang="zh-TW" dirty="0"/>
              <a:t>α</a:t>
            </a:r>
            <a:r>
              <a:rPr lang="zh-TW" altLang="en-US" dirty="0"/>
              <a:t>降低可以解釋完實驗室的環境可能導致睡眠狀態，而</a:t>
            </a:r>
            <a:r>
              <a:rPr lang="el-GR" altLang="zh-TW" dirty="0"/>
              <a:t>α</a:t>
            </a:r>
            <a:r>
              <a:rPr lang="zh-TW" altLang="en-US" dirty="0"/>
              <a:t>升高則是由於高喚醒程度所引起的</a:t>
            </a:r>
            <a:endParaRPr lang="en-US" altLang="zh-TW" dirty="0"/>
          </a:p>
          <a:p>
            <a:r>
              <a:rPr lang="zh-TW" altLang="en-US" dirty="0"/>
              <a:t>飛行員的疲勞不是關注汽車駕駛者的嗜睡，而是精神疲勞，因為飛行員是大量的工作</a:t>
            </a:r>
            <a:r>
              <a:rPr lang="en-US" altLang="zh-TW" dirty="0"/>
              <a:t>(</a:t>
            </a:r>
            <a:r>
              <a:rPr lang="zh-TW" altLang="en-US" dirty="0"/>
              <a:t>訓練</a:t>
            </a:r>
            <a:r>
              <a:rPr lang="en-US" altLang="zh-TW" dirty="0"/>
              <a:t>)</a:t>
            </a:r>
            <a:r>
              <a:rPr lang="zh-TW" altLang="en-US" dirty="0"/>
              <a:t>、睡眠不足和任務時間長所導致的</a:t>
            </a:r>
            <a:endParaRPr lang="en-US" altLang="zh-TW" dirty="0"/>
          </a:p>
          <a:p>
            <a:r>
              <a:rPr lang="zh-TW" altLang="en-US" dirty="0"/>
              <a:t>在嗜睡狀況下，汽車駕駛為</a:t>
            </a:r>
            <a:r>
              <a:rPr lang="el-GR" altLang="zh-TW" dirty="0"/>
              <a:t>α</a:t>
            </a:r>
            <a:r>
              <a:rPr lang="zh-TW" altLang="en-US" dirty="0"/>
              <a:t>活性增加，飛行員則相反；在精神疲勞狀況下，均為</a:t>
            </a:r>
            <a:r>
              <a:rPr lang="el-GR" altLang="zh-TW" dirty="0"/>
              <a:t>α</a:t>
            </a:r>
            <a:r>
              <a:rPr lang="zh-TW" altLang="en-US" dirty="0"/>
              <a:t>活性增加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在疲勞研究中，需要將精神疲勞和嗜睡區分開</a:t>
            </a: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51AF13D-4F0D-4FFD-82E1-50E553F3B5E1}"/>
              </a:ext>
            </a:extLst>
          </p:cNvPr>
          <p:cNvSpPr/>
          <p:nvPr/>
        </p:nvSpPr>
        <p:spPr>
          <a:xfrm>
            <a:off x="8545496" y="2923270"/>
            <a:ext cx="22958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Caldwell, Hall, </a:t>
            </a:r>
          </a:p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and Erickson (2002)</a:t>
            </a:r>
          </a:p>
        </p:txBody>
      </p:sp>
    </p:spTree>
    <p:extLst>
      <p:ext uri="{BB962C8B-B14F-4D97-AF65-F5344CB8AC3E}">
        <p14:creationId xmlns:p14="http://schemas.microsoft.com/office/powerpoint/2010/main" val="1398307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B45C3A-CB02-4F93-8FA1-A95E972B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人體行為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1F79BD-CEC4-407A-97CE-02B26F642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影片中容易辨識出許多嗜睡的證據，例如：打哈欠、眼睛流淚、閉眼或頭部傾斜</a:t>
            </a:r>
            <a:endParaRPr lang="en-US" altLang="zh-TW" dirty="0"/>
          </a:p>
          <a:p>
            <a:r>
              <a:rPr lang="zh-TW" altLang="en-US" dirty="0"/>
              <a:t>通過各種分類器來定位及追蹤嘴部運動，是檢測疲勞和警報狀態的可行方法，例如：人工神經網絡</a:t>
            </a:r>
            <a:r>
              <a:rPr lang="en-US" altLang="zh-TW" dirty="0"/>
              <a:t>(ANN)</a:t>
            </a:r>
          </a:p>
          <a:p>
            <a:r>
              <a:rPr lang="zh-TW" altLang="en-US" dirty="0"/>
              <a:t>多種眼動行為作為疲勞指標，例如：凝視</a:t>
            </a:r>
          </a:p>
        </p:txBody>
      </p:sp>
    </p:spTree>
    <p:extLst>
      <p:ext uri="{BB962C8B-B14F-4D97-AF65-F5344CB8AC3E}">
        <p14:creationId xmlns:p14="http://schemas.microsoft.com/office/powerpoint/2010/main" val="3557871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8A131-C4B1-4625-A7AA-CD1172EF5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瞳孔直徑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B88914-E134-428E-A25C-F5B915F48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瞳孔測定術</a:t>
            </a:r>
            <a:r>
              <a:rPr lang="en-US" altLang="zh-TW" sz="1600" dirty="0"/>
              <a:t>(</a:t>
            </a:r>
            <a:r>
              <a:rPr lang="en-US" altLang="zh-TW" sz="1600" dirty="0" err="1"/>
              <a:t>Pupillography</a:t>
            </a:r>
            <a:r>
              <a:rPr lang="en-US" altLang="zh-TW" sz="1600" dirty="0"/>
              <a:t>)</a:t>
            </a:r>
            <a:r>
              <a:rPr lang="zh-TW" altLang="en-US" dirty="0"/>
              <a:t>是睡眠相關疲勞的客觀指標</a:t>
            </a:r>
            <a:endParaRPr lang="en-US" altLang="zh-TW" dirty="0"/>
          </a:p>
          <a:p>
            <a:r>
              <a:rPr lang="zh-TW" altLang="en-US" dirty="0"/>
              <a:t>平均瞳孔直徑與主觀嗜睡程度相關</a:t>
            </a:r>
            <a:endParaRPr lang="en-US" altLang="zh-TW" dirty="0"/>
          </a:p>
          <a:p>
            <a:r>
              <a:rPr lang="zh-TW" altLang="en-US" dirty="0"/>
              <a:t>隨著警戒性的降低，瞳孔尺寸會變小。</a:t>
            </a:r>
            <a:r>
              <a:rPr lang="en-US" altLang="zh-TW" sz="1800" dirty="0" err="1">
                <a:solidFill>
                  <a:schemeClr val="bg1">
                    <a:lumMod val="65000"/>
                  </a:schemeClr>
                </a:solidFill>
              </a:rPr>
              <a:t>Hopstaken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(2015)</a:t>
            </a:r>
            <a:r>
              <a:rPr lang="zh-TW" altLang="en-US" dirty="0"/>
              <a:t>研究中證實，精神疲勞加劇與刺激誘發，瞳孔直徑會同時縮小</a:t>
            </a:r>
            <a:endParaRPr lang="en-US" altLang="zh-TW" dirty="0"/>
          </a:p>
          <a:p>
            <a:r>
              <a:rPr lang="zh-TW" altLang="en-US" dirty="0"/>
              <a:t>航空業的文獻，</a:t>
            </a:r>
            <a:r>
              <a:rPr lang="en-US" altLang="zh-TW" sz="1800" dirty="0" err="1">
                <a:solidFill>
                  <a:schemeClr val="bg1">
                    <a:lumMod val="65000"/>
                  </a:schemeClr>
                </a:solidFill>
              </a:rPr>
              <a:t>LeDuc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 et al.(2005)</a:t>
            </a:r>
            <a:r>
              <a:rPr lang="zh-TW" altLang="en-US" dirty="0"/>
              <a:t>表明，隨著精神、視覺、身體疲勞和靈敏性下降，瞳孔尺寸會略有增加；但在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Wu, </a:t>
            </a:r>
            <a:r>
              <a:rPr lang="en-US" altLang="zh-TW" sz="1800" dirty="0" err="1">
                <a:solidFill>
                  <a:schemeClr val="bg1">
                    <a:lumMod val="65000"/>
                  </a:schemeClr>
                </a:solidFill>
              </a:rPr>
              <a:t>Wanyan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, &amp;</a:t>
            </a:r>
            <a:r>
              <a:rPr lang="zh-TW" altLang="en-US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Zhuang (2015)</a:t>
            </a:r>
            <a:r>
              <a:rPr lang="zh-TW" altLang="en-US" dirty="0"/>
              <a:t>的觀察發現，飛行員在波音</a:t>
            </a:r>
            <a:r>
              <a:rPr lang="en-US" altLang="zh-TW" dirty="0"/>
              <a:t>737-800</a:t>
            </a:r>
            <a:r>
              <a:rPr lang="zh-TW" altLang="en-US" dirty="0"/>
              <a:t>飛行模擬器執行長期雙重任務時，瞳孔直徑會隨著極大的疲勞而減小</a:t>
            </a:r>
            <a:endParaRPr lang="en-US" altLang="zh-TW" dirty="0"/>
          </a:p>
          <a:p>
            <a:r>
              <a:rPr lang="zh-TW" altLang="en-US" dirty="0"/>
              <a:t>瞳孔直徑的變化與陸地上和空中運輸的工作量有關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4B17298-C72D-42A1-A8D6-58A1B7BB4FAE}"/>
              </a:ext>
            </a:extLst>
          </p:cNvPr>
          <p:cNvSpPr/>
          <p:nvPr/>
        </p:nvSpPr>
        <p:spPr>
          <a:xfrm>
            <a:off x="7219214" y="1648448"/>
            <a:ext cx="4359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Morad, Lemberg, Yofe, &amp; Dagan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837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2A6741-8B13-40D9-9522-172C8F83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閉眼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BF5A5A-EF4D-469D-9421-D51650B5A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眼皮閉合的百分比</a:t>
            </a:r>
            <a:r>
              <a:rPr lang="en-US" altLang="zh-TW" dirty="0"/>
              <a:t>PERCLOS</a:t>
            </a:r>
            <a:r>
              <a:rPr lang="en-US" altLang="zh-TW" sz="1600" dirty="0"/>
              <a:t>(percentage of eyelid closure)</a:t>
            </a:r>
            <a:r>
              <a:rPr lang="zh-TW" altLang="en-US" dirty="0"/>
              <a:t>是駕駛者疲勞最可靠最有效的指標</a:t>
            </a:r>
            <a:endParaRPr lang="en-US" altLang="zh-TW" dirty="0"/>
          </a:p>
          <a:p>
            <a:r>
              <a:rPr lang="en-US" altLang="zh-TW" dirty="0"/>
              <a:t>PERCLOS</a:t>
            </a:r>
            <a:r>
              <a:rPr lang="zh-TW" altLang="en-US" dirty="0"/>
              <a:t>會隨著醒著的時間增長，駕駛性能的下降，刺激的反應增加，而增加眼皮閉合的百分比</a:t>
            </a:r>
            <a:endParaRPr lang="en-US" altLang="zh-TW" dirty="0"/>
          </a:p>
          <a:p>
            <a:r>
              <a:rPr lang="zh-TW" altLang="en-US" dirty="0"/>
              <a:t>眨眼率</a:t>
            </a:r>
            <a:r>
              <a:rPr lang="en-US" altLang="zh-TW" dirty="0"/>
              <a:t>(blink rate)</a:t>
            </a:r>
            <a:r>
              <a:rPr lang="zh-TW" altLang="en-US" dirty="0"/>
              <a:t>也可表明駕駛者的嗜睡，飛行員的精神疲勞和高工作量。當飛行員處於警戒狀態時，他們的眨眼率會隨著視覺工作量的增加，以及任務需求的增加，而降低眨眼率，因為他們更磚竹於自己的任務</a:t>
            </a:r>
            <a:endParaRPr lang="en-US" altLang="zh-TW" dirty="0"/>
          </a:p>
          <a:p>
            <a:r>
              <a:rPr lang="zh-TW" altLang="en-US" dirty="0"/>
              <a:t>當在短時間內</a:t>
            </a:r>
            <a:r>
              <a:rPr lang="en-US" altLang="zh-TW" dirty="0"/>
              <a:t>(0.5-2.0s)</a:t>
            </a:r>
            <a:r>
              <a:rPr lang="zh-TW" altLang="en-US" dirty="0"/>
              <a:t>發生兩次以上的眨眼行為，表示精神負荷引起了疲勞累積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D72BF63-3D49-4D24-88B2-17A9113B57A1}"/>
              </a:ext>
            </a:extLst>
          </p:cNvPr>
          <p:cNvSpPr/>
          <p:nvPr/>
        </p:nvSpPr>
        <p:spPr>
          <a:xfrm>
            <a:off x="1924838" y="2114792"/>
            <a:ext cx="2563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Dinges &amp; Grace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1998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5D11D40-30CC-423F-AC68-2972AB13B4B2}"/>
              </a:ext>
            </a:extLst>
          </p:cNvPr>
          <p:cNvSpPr/>
          <p:nvPr/>
        </p:nvSpPr>
        <p:spPr>
          <a:xfrm>
            <a:off x="3007032" y="3221479"/>
            <a:ext cx="1579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Ji et al.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2004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32CEB86-4EDD-4FF8-9814-1FC2668A1F5A}"/>
              </a:ext>
            </a:extLst>
          </p:cNvPr>
          <p:cNvSpPr/>
          <p:nvPr/>
        </p:nvSpPr>
        <p:spPr>
          <a:xfrm>
            <a:off x="6286680" y="4772911"/>
            <a:ext cx="2566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Wilson &amp; Fisher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1991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sv-SE" altLang="zh-TW" dirty="0">
              <a:solidFill>
                <a:schemeClr val="bg1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FB0AB07-88EC-4149-BC7B-F8B1E08B2FF7}"/>
              </a:ext>
            </a:extLst>
          </p:cNvPr>
          <p:cNvSpPr/>
          <p:nvPr/>
        </p:nvSpPr>
        <p:spPr>
          <a:xfrm>
            <a:off x="7109032" y="5726668"/>
            <a:ext cx="390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Horiuchi, Ogasawara, &amp; Miki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sv-S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sv-SE" altLang="zh-TW" dirty="0">
              <a:solidFill>
                <a:schemeClr val="bg1">
                  <a:lumMod val="6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2003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DD574F-DFC4-4D9A-9D13-FC45C673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跳視 </a:t>
            </a:r>
            <a:r>
              <a:rPr lang="en-US" altLang="zh-TW" dirty="0"/>
              <a:t>Saccadic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F2314A-7313-4477-8727-00748FB8A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31621"/>
            <a:ext cx="9872871" cy="456437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研究駕駛場景的眼動指標變化，使用不同的次要任務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(Galley, 1993)</a:t>
            </a:r>
            <a:r>
              <a:rPr lang="zh-TW" altLang="en-US" dirty="0"/>
              <a:t>和不同的外部駕駛環境</a:t>
            </a:r>
            <a:r>
              <a:rPr lang="en-US" altLang="zh-TW" dirty="0"/>
              <a:t>(</a:t>
            </a:r>
            <a:r>
              <a:rPr lang="zh-TW" altLang="en-US" dirty="0"/>
              <a:t>單調、城市</a:t>
            </a:r>
            <a:r>
              <a:rPr lang="en-US" altLang="zh-TW" dirty="0"/>
              <a:t>)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(Galley and Andres, 1996)</a:t>
            </a:r>
            <a:r>
              <a:rPr lang="zh-TW" altLang="en-US" dirty="0"/>
              <a:t>來增加駕駛者的任務難度，隨著任務的難度增加，跳視的速度增加；但隨著任務時間的增加，精神疲勞程度會減少</a:t>
            </a:r>
            <a:endParaRPr lang="en-US" altLang="zh-TW" dirty="0"/>
          </a:p>
          <a:p>
            <a:r>
              <a:rPr lang="it-IT" altLang="zh-TW" sz="1900" dirty="0">
                <a:solidFill>
                  <a:schemeClr val="bg1">
                    <a:lumMod val="65000"/>
                  </a:schemeClr>
                </a:solidFill>
              </a:rPr>
              <a:t>Di Stasi et al.(201</a:t>
            </a:r>
            <a:r>
              <a:rPr lang="en-US" altLang="zh-TW" sz="19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it-IT" altLang="zh-TW" sz="1900" dirty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zh-TW" altLang="en-US" dirty="0"/>
              <a:t>設計</a:t>
            </a:r>
            <a:r>
              <a:rPr lang="en-US" altLang="zh-TW" dirty="0"/>
              <a:t>2</a:t>
            </a:r>
            <a:r>
              <a:rPr lang="zh-TW" altLang="en-US" dirty="0"/>
              <a:t>小時的駕駛任務已產生精神疲勞，發現駕駛任務前後眼跳速度有明顯下降，並且在休息的</a:t>
            </a:r>
            <a:r>
              <a:rPr lang="en-US" altLang="zh-TW" dirty="0"/>
              <a:t>15</a:t>
            </a:r>
            <a:r>
              <a:rPr lang="zh-TW" altLang="en-US" dirty="0"/>
              <a:t>分鐘之後也沒有變化</a:t>
            </a:r>
            <a:endParaRPr lang="en-US" altLang="zh-TW" dirty="0"/>
          </a:p>
          <a:p>
            <a:r>
              <a:rPr lang="zh-TW" altLang="en-US" dirty="0"/>
              <a:t>在航空領域，</a:t>
            </a:r>
            <a:r>
              <a:rPr lang="en-US" altLang="zh-TW" sz="1900" dirty="0">
                <a:solidFill>
                  <a:schemeClr val="bg1">
                    <a:lumMod val="65000"/>
                  </a:schemeClr>
                </a:solidFill>
              </a:rPr>
              <a:t>Di Stasi et al.(2016)</a:t>
            </a:r>
            <a:r>
              <a:rPr lang="zh-TW" altLang="en-US" dirty="0"/>
              <a:t>研究短程和長城模擬飛行的之前和之後，跳視的速度可以作為飛行員疲勞的一個很好的生物標記；</a:t>
            </a:r>
            <a:r>
              <a:rPr lang="en-US" altLang="zh-TW" sz="1900" dirty="0">
                <a:solidFill>
                  <a:schemeClr val="bg1">
                    <a:lumMod val="65000"/>
                  </a:schemeClr>
                </a:solidFill>
              </a:rPr>
              <a:t>Diaz-Piedra et al. (2016)</a:t>
            </a:r>
            <a:r>
              <a:rPr lang="zh-TW" altLang="en-US" dirty="0"/>
              <a:t>在實驗室外設置了一個實際飛行的研究，比較實際飛行</a:t>
            </a:r>
            <a:r>
              <a:rPr lang="en-US" altLang="zh-TW" dirty="0"/>
              <a:t>2</a:t>
            </a:r>
            <a:r>
              <a:rPr lang="zh-TW" altLang="en-US" dirty="0"/>
              <a:t>小時的前後，對跳視進行分析，發現跳視的速度明顯降低</a:t>
            </a:r>
            <a:endParaRPr lang="en-US" altLang="zh-TW" dirty="0"/>
          </a:p>
          <a:p>
            <a:r>
              <a:rPr lang="zh-TW" altLang="en-US" dirty="0"/>
              <a:t>高工作量和工作時間所導致的精神疲勞會導致眼跳速度降低</a:t>
            </a:r>
          </a:p>
        </p:txBody>
      </p:sp>
    </p:spTree>
    <p:extLst>
      <p:ext uri="{BB962C8B-B14F-4D97-AF65-F5344CB8AC3E}">
        <p14:creationId xmlns:p14="http://schemas.microsoft.com/office/powerpoint/2010/main" val="911857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36DAC7-BA1F-4DF2-9C78-46DA07A1C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駕駛行為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D07DA4-06FF-4AE3-BAA8-32A75C332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關於汽車駕駛者的疲勞感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Liu, Hosking, and </a:t>
            </a:r>
            <a:r>
              <a:rPr lang="en-US" altLang="zh-TW" sz="1800" dirty="0" err="1">
                <a:solidFill>
                  <a:schemeClr val="bg1">
                    <a:lumMod val="65000"/>
                  </a:schemeClr>
                </a:solidFill>
              </a:rPr>
              <a:t>Lenné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 (2009)</a:t>
            </a:r>
            <a:r>
              <a:rPr lang="zh-TW" altLang="en-US" dirty="0"/>
              <a:t>總結出車輛措施，以識別嗜睡或疲勞的增加：汽車的橫向位置、方向盤轉動、偏離限速與嗜睡和疲勞有關；油門踏板的位置和力道的變化，反映出駕駛性能，例如：注意力不集中和注意力分散</a:t>
            </a:r>
            <a:endParaRPr lang="en-US" altLang="zh-TW" dirty="0"/>
          </a:p>
          <a:p>
            <a:r>
              <a:rPr lang="zh-TW" altLang="en-US" dirty="0"/>
              <a:t>航空領域，</a:t>
            </a:r>
            <a:r>
              <a:rPr lang="en-US" altLang="zh-TW" sz="1800" dirty="0">
                <a:solidFill>
                  <a:schemeClr val="bg1">
                    <a:lumMod val="65000"/>
                  </a:schemeClr>
                </a:solidFill>
              </a:rPr>
              <a:t>Morris and Miller(1996)</a:t>
            </a:r>
            <a:r>
              <a:rPr lang="zh-TW" altLang="en-US" dirty="0"/>
              <a:t>對於飛機的速度、航向、高度和垂直速度的變異性進行評分，計算出誤差分數，他們認為誤差分數會隨著飛行員的疲勞增加而增加</a:t>
            </a:r>
          </a:p>
        </p:txBody>
      </p:sp>
    </p:spTree>
    <p:extLst>
      <p:ext uri="{BB962C8B-B14F-4D97-AF65-F5344CB8AC3E}">
        <p14:creationId xmlns:p14="http://schemas.microsoft.com/office/powerpoint/2010/main" val="3818977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主觀評量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嗜睡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卡羅林斯卡嗜睡量表</a:t>
            </a:r>
            <a:r>
              <a:rPr lang="en-US" altLang="zh-TW" dirty="0"/>
              <a:t>(Karolinska Sleepiness Scale, KSS)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斯坦福嗜睡量表</a:t>
            </a:r>
            <a:r>
              <a:rPr lang="en-US" altLang="zh-TW" dirty="0"/>
              <a:t>(Stanford Sleepiness Scale, SSS)</a:t>
            </a:r>
          </a:p>
          <a:p>
            <a:r>
              <a:rPr lang="zh-TW" altLang="en-US" b="1" dirty="0">
                <a:solidFill>
                  <a:srgbClr val="0070C0"/>
                </a:solidFill>
              </a:rPr>
              <a:t>整體主觀疲勞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格羅寧根睡眠質量量表</a:t>
            </a:r>
            <a:r>
              <a:rPr lang="en-US" altLang="zh-TW" dirty="0"/>
              <a:t>(Groningen Sleep Quality Scale, GSQS)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/>
              <a:t>SSS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查爾德疲勞量表</a:t>
            </a:r>
            <a:r>
              <a:rPr lang="en-US" altLang="zh-TW" dirty="0"/>
              <a:t>(Chalder Fatigue Scale, CFS)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心理負荷測試</a:t>
            </a:r>
            <a:r>
              <a:rPr lang="en-US" altLang="zh-TW" dirty="0"/>
              <a:t>(Mental Workload Test, MWT)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DFDB663-2CCA-4773-955C-3F5D060B35E3}"/>
              </a:ext>
            </a:extLst>
          </p:cNvPr>
          <p:cNvSpPr/>
          <p:nvPr/>
        </p:nvSpPr>
        <p:spPr>
          <a:xfrm>
            <a:off x="1968148" y="1634086"/>
            <a:ext cx="4301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 Stasi et al.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2012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 Wang</a:t>
            </a:r>
            <a:r>
              <a:rPr lang="zh-TW" altLang="en-US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 Xu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2016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6535C83-829D-4B5C-99B1-754C3C702999}"/>
              </a:ext>
            </a:extLst>
          </p:cNvPr>
          <p:cNvSpPr/>
          <p:nvPr/>
        </p:nvSpPr>
        <p:spPr>
          <a:xfrm>
            <a:off x="2937971" y="3342942"/>
            <a:ext cx="4301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 Stasi et al.(2012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1056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主觀量表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視覺模擬量表</a:t>
            </a:r>
            <a:r>
              <a:rPr lang="en-US" altLang="zh-TW" dirty="0"/>
              <a:t>(Visual Analog Scale, VAS)</a:t>
            </a:r>
            <a:r>
              <a:rPr lang="zh-TW" altLang="en-US" dirty="0"/>
              <a:t>：整合多維問卷</a:t>
            </a:r>
            <a:r>
              <a:rPr lang="en-US" altLang="zh-TW" dirty="0"/>
              <a:t>-</a:t>
            </a:r>
            <a:r>
              <a:rPr lang="zh-TW" altLang="en-US" dirty="0"/>
              <a:t>警覺性、精神疲勞、視覺疲勞、身體疲勞</a:t>
            </a:r>
            <a:endParaRPr lang="en-US" altLang="zh-TW" dirty="0"/>
          </a:p>
          <a:p>
            <a:r>
              <a:rPr lang="zh-TW" altLang="en-US" dirty="0"/>
              <a:t>任務負荷指數</a:t>
            </a:r>
            <a:r>
              <a:rPr lang="en-US" altLang="zh-TW" dirty="0"/>
              <a:t>(NASA-TLX)</a:t>
            </a:r>
          </a:p>
          <a:p>
            <a:r>
              <a:rPr lang="zh-TW" altLang="en-US" dirty="0"/>
              <a:t>鄧迪壓力狀態問卷</a:t>
            </a:r>
            <a:r>
              <a:rPr lang="en-US" altLang="zh-TW" dirty="0"/>
              <a:t>(Dundee Stress State Questionnaire, DSSQ)</a:t>
            </a:r>
            <a:r>
              <a:rPr lang="zh-TW" altLang="en-US" dirty="0"/>
              <a:t>：評估壓力，工作量和疲勞等多種狀態</a:t>
            </a:r>
            <a:endParaRPr lang="en-US" altLang="zh-TW" dirty="0"/>
          </a:p>
          <a:p>
            <a:r>
              <a:rPr lang="zh-TW" altLang="en-US" dirty="0"/>
              <a:t>博格感知勞累量表</a:t>
            </a:r>
            <a:r>
              <a:rPr lang="en-US" altLang="zh-TW" dirty="0"/>
              <a:t>(Borg rating of perceived exertion scale, BORG)</a:t>
            </a:r>
            <a:r>
              <a:rPr lang="zh-TW" altLang="en-US" dirty="0"/>
              <a:t>：比較飛行員在飛行前後的精神疲勞</a:t>
            </a:r>
          </a:p>
        </p:txBody>
      </p:sp>
    </p:spTree>
    <p:extLst>
      <p:ext uri="{BB962C8B-B14F-4D97-AF65-F5344CB8AC3E}">
        <p14:creationId xmlns:p14="http://schemas.microsoft.com/office/powerpoint/2010/main" val="362593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93B070-E561-487B-9F7B-B1BA304A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4CD0F8-639B-41F8-98CB-C73ABE87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許多行業都會因為不同程度的疲勞，而遭受到損害，尤其是航空、公路運輸的疲勞問題問題更容易造成人類生命危險的威脅</a:t>
            </a:r>
            <a:endParaRPr lang="en-US" altLang="zh-TW" dirty="0"/>
          </a:p>
          <a:p>
            <a:r>
              <a:rPr lang="zh-TW" altLang="en-US" dirty="0"/>
              <a:t>為了減輕疲勞對道路、空中運輸安全的影響，須進行疲勞風險管理，行業的雇主必須確定疲勞相關因素並降低相關風險</a:t>
            </a:r>
            <a:endParaRPr lang="de-DE" altLang="zh-TW" dirty="0"/>
          </a:p>
          <a:p>
            <a:r>
              <a:rPr lang="zh-TW" altLang="en-US" dirty="0"/>
              <a:t>通過使用非侵入性和客觀的指標來表示操作者的疲勞狀態，尤其是在持續的注意力開始下降之前或是附近，可以減少操作失誤的風險</a:t>
            </a:r>
            <a:endParaRPr lang="de-DE" altLang="zh-TW" dirty="0"/>
          </a:p>
          <a:p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C907DE-32EA-4563-A88E-7051155382EA}"/>
              </a:ext>
            </a:extLst>
          </p:cNvPr>
          <p:cNvSpPr txBox="1"/>
          <p:nvPr/>
        </p:nvSpPr>
        <p:spPr>
          <a:xfrm>
            <a:off x="5692510" y="2111742"/>
            <a:ext cx="5426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Flight Ascend Consultancy(2017); </a:t>
            </a:r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Maycock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(1996)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1BC136B-307A-477C-8F2C-3D08D3476EFB}"/>
              </a:ext>
            </a:extLst>
          </p:cNvPr>
          <p:cNvSpPr txBox="1"/>
          <p:nvPr/>
        </p:nvSpPr>
        <p:spPr>
          <a:xfrm>
            <a:off x="5226166" y="3209285"/>
            <a:ext cx="5426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Phillips, Kecklund, Anund, &amp; Sallinen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de-DE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0559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CD6F4E-0051-4497-8418-B562B714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結論與討論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FEEAA0-202A-4CBA-88DE-B6F689365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在進行運輸相關疲勞研究之前，須要弄清楚疲勞的反應及了解目標工作環境中的疲勞性質</a:t>
            </a:r>
            <a:endParaRPr lang="en-US" altLang="zh-TW" dirty="0"/>
          </a:p>
          <a:p>
            <a:r>
              <a:rPr lang="zh-TW" altLang="en-US" dirty="0"/>
              <a:t>結合多種非侵入性疲勞檢測方法能夠提供良好的可靠性</a:t>
            </a:r>
            <a:endParaRPr lang="en-US" altLang="zh-TW" dirty="0"/>
          </a:p>
          <a:p>
            <a:r>
              <a:rPr lang="zh-TW" altLang="en-US" dirty="0"/>
              <a:t>理想狀況下，使用可靠的疲勞檢舍設備能夠成功識別操作者是否有疲勞的存在，然後提示操作者需要休息，甚至通知第三方進行干預，可以大大提高運輸安全醒，減少因疲勞和人為失而造成的事故</a:t>
            </a:r>
          </a:p>
        </p:txBody>
      </p:sp>
    </p:spTree>
    <p:extLst>
      <p:ext uri="{BB962C8B-B14F-4D97-AF65-F5344CB8AC3E}">
        <p14:creationId xmlns:p14="http://schemas.microsoft.com/office/powerpoint/2010/main" val="9353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疲勞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31621"/>
            <a:ext cx="9906000" cy="4564379"/>
          </a:xfrm>
        </p:spPr>
        <p:txBody>
          <a:bodyPr>
            <a:normAutofit/>
          </a:bodyPr>
          <a:lstStyle/>
          <a:p>
            <a:r>
              <a:rPr lang="zh-TW" altLang="en-US" b="1" dirty="0"/>
              <a:t>主動</a:t>
            </a:r>
            <a:r>
              <a:rPr lang="en-US" altLang="zh-TW" b="1" dirty="0"/>
              <a:t>/</a:t>
            </a:r>
            <a:r>
              <a:rPr lang="zh-TW" altLang="en-US" b="1" dirty="0"/>
              <a:t>被動疲勞：情境警覺和績效下降</a:t>
            </a:r>
            <a:endParaRPr lang="en-US" altLang="zh-TW" b="1" dirty="0"/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4"/>
                </a:solidFill>
              </a:rPr>
              <a:t>定義</a:t>
            </a:r>
            <a:endParaRPr lang="en-US" altLang="zh-TW" b="1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工作能力下降，不適感</a:t>
            </a:r>
            <a:r>
              <a:rPr lang="en-US" altLang="zh-TW" sz="1600" dirty="0"/>
              <a:t>(discomfort)</a:t>
            </a:r>
            <a:r>
              <a:rPr lang="zh-TW" altLang="en-US" dirty="0"/>
              <a:t>增加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喪失動力</a:t>
            </a:r>
            <a:r>
              <a:rPr lang="en-US" altLang="zh-TW" sz="1600" dirty="0"/>
              <a:t>(power)</a:t>
            </a:r>
            <a:r>
              <a:rPr lang="zh-TW" altLang="en-US" dirty="0"/>
              <a:t>、對刺激做出反應的能力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通常伴隨疲勞</a:t>
            </a:r>
            <a:r>
              <a:rPr lang="en-US" altLang="zh-TW" sz="1600" dirty="0"/>
              <a:t>(weariness)</a:t>
            </a:r>
            <a:r>
              <a:rPr lang="zh-TW" altLang="en-US" dirty="0"/>
              <a:t>、疲倦</a:t>
            </a:r>
            <a:r>
              <a:rPr lang="en-US" altLang="zh-TW" sz="1600" dirty="0"/>
              <a:t>(tiredness)</a:t>
            </a:r>
            <a:r>
              <a:rPr lang="en-US" altLang="zh-TW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accent4"/>
                </a:solidFill>
              </a:rPr>
              <a:t>主動</a:t>
            </a:r>
            <a:r>
              <a:rPr lang="en-US" altLang="zh-TW" b="1" dirty="0">
                <a:solidFill>
                  <a:schemeClr val="accent4"/>
                </a:solidFill>
              </a:rPr>
              <a:t>/</a:t>
            </a:r>
            <a:r>
              <a:rPr lang="zh-TW" altLang="en-US" b="1" dirty="0">
                <a:solidFill>
                  <a:schemeClr val="accent4"/>
                </a:solidFill>
              </a:rPr>
              <a:t>被動</a:t>
            </a:r>
            <a:endParaRPr lang="en-US" altLang="zh-TW" b="1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主動疲勞：與任務有關的，連續的、長期的知覺運動調節</a:t>
            </a:r>
            <a:r>
              <a:rPr lang="en-US" altLang="zh-TW" sz="1600" dirty="0"/>
              <a:t>(perceptual-motor</a:t>
            </a:r>
            <a:r>
              <a:rPr lang="zh-TW" altLang="en-US" sz="1600" dirty="0"/>
              <a:t> </a:t>
            </a:r>
            <a:r>
              <a:rPr lang="en-US" altLang="zh-TW" sz="1600" dirty="0"/>
              <a:t>adjustment)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被動疲勞：要求操作者監控</a:t>
            </a:r>
            <a:r>
              <a:rPr lang="en-US" altLang="zh-TW" sz="1600" dirty="0"/>
              <a:t>(monitor)</a:t>
            </a:r>
            <a:r>
              <a:rPr lang="zh-TW" altLang="en-US" dirty="0"/>
              <a:t>顯示器，但是很少做出反應</a:t>
            </a:r>
            <a:endParaRPr lang="en-US" altLang="zh-TW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3CF037C-953E-45B8-9AD6-DB2A9D380114}"/>
              </a:ext>
            </a:extLst>
          </p:cNvPr>
          <p:cNvSpPr txBox="1"/>
          <p:nvPr/>
        </p:nvSpPr>
        <p:spPr>
          <a:xfrm>
            <a:off x="2172070" y="2268976"/>
            <a:ext cx="465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Rudari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Johnson, </a:t>
            </a:r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Geske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&amp; </a:t>
            </a:r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Sperlak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(2016)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ABF7596-6E4A-46C4-88C8-9E599490FBA8}"/>
              </a:ext>
            </a:extLst>
          </p:cNvPr>
          <p:cNvSpPr txBox="1"/>
          <p:nvPr/>
        </p:nvSpPr>
        <p:spPr>
          <a:xfrm>
            <a:off x="2661821" y="4507628"/>
            <a:ext cx="465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Desmond and Hancock (2001)</a:t>
            </a:r>
          </a:p>
        </p:txBody>
      </p:sp>
    </p:spTree>
    <p:extLst>
      <p:ext uri="{BB962C8B-B14F-4D97-AF65-F5344CB8AC3E}">
        <p14:creationId xmlns:p14="http://schemas.microsoft.com/office/powerpoint/2010/main" val="28512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主動疲勞 </a:t>
            </a:r>
            <a:r>
              <a:rPr lang="en-US" altLang="zh-TW" dirty="0"/>
              <a:t>Active fatigue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對環境的關注而導致高腦力的需求，可能會導致駕駛者主動疲勞和相關反應</a:t>
            </a:r>
            <a:endParaRPr lang="en-US" altLang="zh-TW" dirty="0"/>
          </a:p>
          <a:p>
            <a:r>
              <a:rPr lang="zh-TW" altLang="en-US" dirty="0"/>
              <a:t>在長時間的駕駛和飛行下，會頻繁的調動自己的精神資源來滿足任務的高要求</a:t>
            </a:r>
            <a:endParaRPr lang="en-US" altLang="zh-TW" dirty="0"/>
          </a:p>
          <a:p>
            <a:r>
              <a:rPr lang="zh-TW" altLang="en-US" dirty="0"/>
              <a:t>大氣與資源理論</a:t>
            </a:r>
            <a:r>
              <a:rPr lang="en-US" altLang="zh-TW" sz="1600" dirty="0"/>
              <a:t>(atmosphere aligns with the resource)</a:t>
            </a:r>
            <a:r>
              <a:rPr lang="zh-TW" altLang="en-US" sz="1600" dirty="0"/>
              <a:t>：</a:t>
            </a:r>
            <a:r>
              <a:rPr lang="zh-TW" altLang="en-US" dirty="0"/>
              <a:t>更高要求的任務需要更多的資源</a:t>
            </a:r>
            <a:endParaRPr lang="en-US" altLang="zh-TW" sz="1600" dirty="0"/>
          </a:p>
          <a:p>
            <a:endParaRPr lang="en-US" altLang="zh-TW" dirty="0"/>
          </a:p>
          <a:p>
            <a:r>
              <a:rPr lang="zh-TW" altLang="en-US" dirty="0"/>
              <a:t>環境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交通密度高，不可預測的道路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惡劣的天氣條件，車輛內不可能要求駕駛者執行多項次要任務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5C4DDE4-8731-4FA9-8E07-7B912CC39A8D}"/>
              </a:ext>
            </a:extLst>
          </p:cNvPr>
          <p:cNvSpPr/>
          <p:nvPr/>
        </p:nvSpPr>
        <p:spPr>
          <a:xfrm>
            <a:off x="8697867" y="3259812"/>
            <a:ext cx="2049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Warburton(1986)</a:t>
            </a:r>
          </a:p>
        </p:txBody>
      </p:sp>
    </p:spTree>
    <p:extLst>
      <p:ext uri="{BB962C8B-B14F-4D97-AF65-F5344CB8AC3E}">
        <p14:creationId xmlns:p14="http://schemas.microsoft.com/office/powerpoint/2010/main" val="397081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被動疲勞 </a:t>
            </a:r>
            <a:r>
              <a:rPr lang="en-US" altLang="zh-TW" dirty="0"/>
              <a:t>Passive fatigue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31621"/>
            <a:ext cx="9872871" cy="4924597"/>
          </a:xfrm>
        </p:spPr>
        <p:txBody>
          <a:bodyPr>
            <a:normAutofit/>
          </a:bodyPr>
          <a:lstStyle/>
          <a:p>
            <a:r>
              <a:rPr lang="zh-TW" altLang="en-US" dirty="0"/>
              <a:t>長時間駕駛或飛行狀態下，無所事事時，會誘發被動疲勞</a:t>
            </a:r>
            <a:endParaRPr lang="en-US" altLang="zh-TW" dirty="0"/>
          </a:p>
          <a:p>
            <a:r>
              <a:rPr lang="zh-TW" altLang="en-US" dirty="0"/>
              <a:t>意志力調節理論</a:t>
            </a:r>
            <a:r>
              <a:rPr lang="en-US" altLang="zh-TW" sz="1600" dirty="0"/>
              <a:t>(effort</a:t>
            </a:r>
            <a:r>
              <a:rPr lang="zh-TW" altLang="en-US" sz="1600" dirty="0"/>
              <a:t> </a:t>
            </a:r>
            <a:r>
              <a:rPr lang="en-US" altLang="zh-TW" sz="1600" dirty="0"/>
              <a:t>regulation theory)</a:t>
            </a:r>
            <a:endParaRPr lang="en-US" altLang="zh-TW" dirty="0"/>
          </a:p>
          <a:p>
            <a:r>
              <a:rPr lang="zh-TW" altLang="en-US" dirty="0"/>
              <a:t>疲勞反應是嗜睡</a:t>
            </a:r>
            <a:r>
              <a:rPr lang="en-US" altLang="zh-TW" sz="1600" dirty="0"/>
              <a:t>(sleepiness)</a:t>
            </a:r>
            <a:r>
              <a:rPr lang="zh-TW" altLang="en-US" dirty="0"/>
              <a:t>和有睡意的</a:t>
            </a:r>
            <a:r>
              <a:rPr lang="en-US" altLang="zh-TW" sz="1600" dirty="0"/>
              <a:t>(drowsiness)</a:t>
            </a:r>
          </a:p>
          <a:p>
            <a:r>
              <a:rPr lang="zh-TW" altLang="en-US" dirty="0"/>
              <a:t>可能導致性能明顯下降，例如：車道保持性能下降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環境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在單調的高速公路上駕駛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飛機處於自動駕駛模式時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27EC1A1-97E1-4B7B-9A84-1AEB9D2177EA}"/>
              </a:ext>
            </a:extLst>
          </p:cNvPr>
          <p:cNvSpPr/>
          <p:nvPr/>
        </p:nvSpPr>
        <p:spPr>
          <a:xfrm>
            <a:off x="5600232" y="2295610"/>
            <a:ext cx="1728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Hockey(1986)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D45FCAD-F69D-482A-80A6-92E6C486E423}"/>
              </a:ext>
            </a:extLst>
          </p:cNvPr>
          <p:cNvSpPr/>
          <p:nvPr/>
        </p:nvSpPr>
        <p:spPr>
          <a:xfrm>
            <a:off x="6781100" y="2931086"/>
            <a:ext cx="4267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Larue, </a:t>
            </a:r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Rakotonirainy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&amp; Pettitt (2010)</a:t>
            </a:r>
          </a:p>
        </p:txBody>
      </p:sp>
    </p:spTree>
    <p:extLst>
      <p:ext uri="{BB962C8B-B14F-4D97-AF65-F5344CB8AC3E}">
        <p14:creationId xmlns:p14="http://schemas.microsoft.com/office/powerpoint/2010/main" val="26673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精神疲勞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精神疲勞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一種漸進的累積的過程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與一般的疲勞有關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對任何需要努力事物不感興趣，抑制感、精神表現降低；效率、警覺性降低</a:t>
            </a:r>
            <a:endParaRPr lang="en-US" altLang="zh-TW" dirty="0"/>
          </a:p>
          <a:p>
            <a:r>
              <a:rPr lang="zh-TW" altLang="en-US" b="1" dirty="0">
                <a:solidFill>
                  <a:srgbClr val="0070C0"/>
                </a:solidFill>
              </a:rPr>
              <a:t>精神疲勞與嗜睡的區別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精神疲勞不會在幾秒鐘的時間內快速波動；嗜睡則會快速波動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休息、不運動可以減輕精神疲勞，但會使得睡意加重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4296F73-030F-4440-9068-E185E6A45117}"/>
              </a:ext>
            </a:extLst>
          </p:cNvPr>
          <p:cNvSpPr/>
          <p:nvPr/>
        </p:nvSpPr>
        <p:spPr>
          <a:xfrm>
            <a:off x="2466915" y="1634086"/>
            <a:ext cx="4301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Borghini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</a:t>
            </a:r>
            <a:r>
              <a:rPr lang="zh-TW" altLang="en-US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(2014); Lal &amp; Craig(2001)</a:t>
            </a:r>
          </a:p>
        </p:txBody>
      </p:sp>
    </p:spTree>
    <p:extLst>
      <p:ext uri="{BB962C8B-B14F-4D97-AF65-F5344CB8AC3E}">
        <p14:creationId xmlns:p14="http://schemas.microsoft.com/office/powerpoint/2010/main" val="2955213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精神疲勞 </a:t>
            </a:r>
            <a:r>
              <a:rPr lang="en-US" altLang="zh-TW" dirty="0"/>
              <a:t>Mental fatigue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任務時間</a:t>
            </a:r>
            <a:r>
              <a:rPr lang="en-US" altLang="zh-TW" dirty="0"/>
              <a:t>(</a:t>
            </a:r>
            <a:r>
              <a:rPr lang="zh-TW" altLang="en-US" dirty="0"/>
              <a:t>值勤時間長</a:t>
            </a:r>
            <a:r>
              <a:rPr lang="en-US" altLang="zh-TW" dirty="0"/>
              <a:t>)</a:t>
            </a:r>
          </a:p>
          <a:p>
            <a:r>
              <a:rPr lang="zh-TW" altLang="en-US" b="1" dirty="0">
                <a:solidFill>
                  <a:srgbClr val="0070C0"/>
                </a:solidFill>
              </a:rPr>
              <a:t>內生性因素</a:t>
            </a:r>
            <a:r>
              <a:rPr lang="en-US" altLang="zh-TW" b="1" dirty="0">
                <a:solidFill>
                  <a:srgbClr val="0070C0"/>
                </a:solidFill>
              </a:rPr>
              <a:t>(endogenous</a:t>
            </a:r>
            <a:r>
              <a:rPr lang="zh-TW" altLang="en-US" b="1" dirty="0">
                <a:solidFill>
                  <a:srgbClr val="0070C0"/>
                </a:solidFill>
              </a:rPr>
              <a:t> </a:t>
            </a:r>
            <a:r>
              <a:rPr lang="en-US" altLang="zh-TW" b="1" dirty="0">
                <a:solidFill>
                  <a:srgbClr val="0070C0"/>
                </a:solidFill>
              </a:rPr>
              <a:t>factors)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上班時間、高工作量會累積精神疲勞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崎嶇不平的道路可能會導致駕駛者的精神疲勞加劇</a:t>
            </a:r>
            <a:endParaRPr lang="en-US" altLang="zh-TW" dirty="0"/>
          </a:p>
          <a:p>
            <a:r>
              <a:rPr lang="zh-TW" altLang="en-US" b="1" dirty="0">
                <a:solidFill>
                  <a:srgbClr val="0070C0"/>
                </a:solidFill>
              </a:rPr>
              <a:t>外在性因素</a:t>
            </a:r>
            <a:r>
              <a:rPr lang="en-US" altLang="zh-TW" b="1" dirty="0">
                <a:solidFill>
                  <a:srgbClr val="0070C0"/>
                </a:solidFill>
              </a:rPr>
              <a:t>(exogenous factors)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道路幾何特徵和路旁環境的特徵會加劇精神疲勞、嗜睡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914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嗜睡 </a:t>
            </a:r>
            <a:r>
              <a:rPr lang="en-US" altLang="zh-TW" dirty="0"/>
              <a:t>Sleepiness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睡眠相關：睡眠債</a:t>
            </a:r>
            <a:r>
              <a:rPr lang="en-US" altLang="zh-TW" dirty="0"/>
              <a:t>(</a:t>
            </a:r>
            <a:r>
              <a:rPr lang="zh-TW" altLang="en-US" dirty="0"/>
              <a:t>連續早起</a:t>
            </a:r>
            <a:r>
              <a:rPr lang="en-US" altLang="zh-TW" dirty="0"/>
              <a:t>)</a:t>
            </a:r>
            <a:r>
              <a:rPr lang="zh-TW" altLang="en-US" dirty="0"/>
              <a:t>、晝夜節律</a:t>
            </a:r>
            <a:r>
              <a:rPr lang="en-US" altLang="zh-TW" dirty="0"/>
              <a:t>(</a:t>
            </a:r>
            <a:r>
              <a:rPr lang="zh-TW" altLang="en-US" dirty="0"/>
              <a:t>時差</a:t>
            </a:r>
            <a:r>
              <a:rPr lang="en-US" altLang="zh-TW" dirty="0"/>
              <a:t>)</a:t>
            </a:r>
            <a:r>
              <a:rPr lang="zh-TW" altLang="en-US" dirty="0"/>
              <a:t>、起床後的時間</a:t>
            </a:r>
            <a:endParaRPr lang="en-US" altLang="zh-TW" dirty="0"/>
          </a:p>
          <a:p>
            <a:r>
              <a:rPr lang="zh-TW" altLang="en-US" b="1" dirty="0">
                <a:solidFill>
                  <a:srgbClr val="0070C0"/>
                </a:solidFill>
              </a:rPr>
              <a:t>內生性因素</a:t>
            </a:r>
            <a:r>
              <a:rPr lang="en-US" altLang="zh-TW" b="1" dirty="0">
                <a:solidFill>
                  <a:srgbClr val="0070C0"/>
                </a:solidFill>
              </a:rPr>
              <a:t>(endogenous</a:t>
            </a:r>
            <a:r>
              <a:rPr lang="zh-TW" altLang="en-US" b="1" dirty="0">
                <a:solidFill>
                  <a:srgbClr val="0070C0"/>
                </a:solidFill>
              </a:rPr>
              <a:t> </a:t>
            </a:r>
            <a:r>
              <a:rPr lang="en-US" altLang="zh-TW" b="1" dirty="0">
                <a:solidFill>
                  <a:srgbClr val="0070C0"/>
                </a:solidFill>
              </a:rPr>
              <a:t>factors)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與睡眠有關的因素會使得嗜睡惡化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單調的高速公路會導致許多與嗜睡有關的</a:t>
            </a:r>
            <a:r>
              <a:rPr lang="en-US" altLang="zh-TW" sz="1600" dirty="0"/>
              <a:t>(Sleepiness-related)</a:t>
            </a:r>
            <a:r>
              <a:rPr lang="zh-TW" altLang="en-US" dirty="0"/>
              <a:t>事故發生</a:t>
            </a:r>
            <a:endParaRPr lang="en-US" altLang="zh-TW" dirty="0"/>
          </a:p>
          <a:p>
            <a:r>
              <a:rPr lang="zh-TW" altLang="en-US" b="1" dirty="0">
                <a:solidFill>
                  <a:srgbClr val="0070C0"/>
                </a:solidFill>
              </a:rPr>
              <a:t>外在性因素</a:t>
            </a:r>
            <a:r>
              <a:rPr lang="en-US" altLang="zh-TW" b="1" dirty="0">
                <a:solidFill>
                  <a:srgbClr val="0070C0"/>
                </a:solidFill>
              </a:rPr>
              <a:t>(exogenous factors)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道路幾何特徵和路旁環境的特徵會加劇精神疲勞、嗜睡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49A1C14-348D-4CD6-B1D1-314E1CDC49CF}"/>
              </a:ext>
            </a:extLst>
          </p:cNvPr>
          <p:cNvSpPr/>
          <p:nvPr/>
        </p:nvSpPr>
        <p:spPr>
          <a:xfrm>
            <a:off x="9139454" y="3314331"/>
            <a:ext cx="1632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Dingus(1995)</a:t>
            </a:r>
          </a:p>
        </p:txBody>
      </p:sp>
    </p:spTree>
    <p:extLst>
      <p:ext uri="{BB962C8B-B14F-4D97-AF65-F5344CB8AC3E}">
        <p14:creationId xmlns:p14="http://schemas.microsoft.com/office/powerpoint/2010/main" val="138423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193A4-1547-4661-9FF5-D50E42DC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汽車駕駛者 </a:t>
            </a:r>
            <a:r>
              <a:rPr lang="en-US" altLang="zh-TW" dirty="0"/>
              <a:t>vs </a:t>
            </a:r>
            <a:r>
              <a:rPr lang="zh-TW" altLang="en-US" dirty="0"/>
              <a:t>飛行員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4818FD-2709-40A8-8D7B-A33C98B5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</a:rPr>
              <a:t>相異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汽車駕駛者：關注外部環境，例如：監視外部道路幾何特徵或交通狀況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飛行員：將更多的注意力和認知資源分配給內部環境，例如：複雜的駕駛儀表板</a:t>
            </a:r>
            <a:endParaRPr lang="en-US" altLang="zh-TW" dirty="0"/>
          </a:p>
          <a:p>
            <a:r>
              <a:rPr lang="zh-TW" altLang="en-US" b="1" dirty="0">
                <a:solidFill>
                  <a:srgbClr val="0070C0"/>
                </a:solidFill>
              </a:rPr>
              <a:t>相似</a:t>
            </a:r>
            <a:endParaRPr lang="en-US" altLang="zh-TW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低工作量：在單調的高速公路上行駛、飛機巡航時持續的監視任務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高工作量：起飛或降落、繁忙的交通、惡劣的天氣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上班時間、工作量仍然在累積精神疲勞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晝夜節律、睡眠債、起床後的時間</a:t>
            </a:r>
            <a:endParaRPr lang="en-US" altLang="zh-TW" dirty="0"/>
          </a:p>
          <a:p>
            <a:pPr marL="274320" lvl="1" indent="0">
              <a:buNone/>
            </a:pPr>
            <a:endParaRPr lang="en-US" altLang="zh-TW" dirty="0"/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354770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899</TotalTime>
  <Words>2467</Words>
  <Application>Microsoft Office PowerPoint</Application>
  <PresentationFormat>寬螢幕</PresentationFormat>
  <Paragraphs>154</Paragraphs>
  <Slides>20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微軟正黑體</vt:lpstr>
      <vt:lpstr>新細明體</vt:lpstr>
      <vt:lpstr>Arial</vt:lpstr>
      <vt:lpstr>Calibri</vt:lpstr>
      <vt:lpstr>Corbel</vt:lpstr>
      <vt:lpstr>Wingdings</vt:lpstr>
      <vt:lpstr>基礎</vt:lpstr>
      <vt:lpstr>Detecting fatigue in car drivers and aircraft pilots by using non-invasive measures: the value of differentiation of sleepiness and mental fatigue</vt:lpstr>
      <vt:lpstr>簡介</vt:lpstr>
      <vt:lpstr>疲勞</vt:lpstr>
      <vt:lpstr>主動疲勞 Active fatigue</vt:lpstr>
      <vt:lpstr>被動疲勞 Passive fatigue</vt:lpstr>
      <vt:lpstr>精神疲勞</vt:lpstr>
      <vt:lpstr>精神疲勞 Mental fatigue</vt:lpstr>
      <vt:lpstr>嗜睡 Sleepiness</vt:lpstr>
      <vt:lpstr>汽車駕駛者 vs 飛行員</vt:lpstr>
      <vt:lpstr>非侵入性疲勞測定</vt:lpstr>
      <vt:lpstr>駕駛時的腦電圖</vt:lpstr>
      <vt:lpstr>飛行時的腦電圖</vt:lpstr>
      <vt:lpstr>人體行為</vt:lpstr>
      <vt:lpstr>瞳孔直徑</vt:lpstr>
      <vt:lpstr>閉眼</vt:lpstr>
      <vt:lpstr>跳視 Saccadic</vt:lpstr>
      <vt:lpstr>駕駛行為</vt:lpstr>
      <vt:lpstr>主觀評量</vt:lpstr>
      <vt:lpstr>主觀量表</vt:lpstr>
      <vt:lpstr>結論與討論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邱郁茹</dc:creator>
  <cp:lastModifiedBy>邱郁茹</cp:lastModifiedBy>
  <cp:revision>46</cp:revision>
  <dcterms:created xsi:type="dcterms:W3CDTF">2020-07-13T08:30:34Z</dcterms:created>
  <dcterms:modified xsi:type="dcterms:W3CDTF">2020-07-15T06:20:43Z</dcterms:modified>
</cp:coreProperties>
</file>